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433"/>
    <a:srgbClr val="9AC325"/>
    <a:srgbClr val="DC0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25"/>
    <p:restoredTop sz="94478"/>
  </p:normalViewPr>
  <p:slideViewPr>
    <p:cSldViewPr snapToGrid="0" snapToObjects="1">
      <p:cViewPr varScale="1">
        <p:scale>
          <a:sx n="96" d="100"/>
          <a:sy n="96" d="100"/>
        </p:scale>
        <p:origin x="168"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666FB-B2E4-D54B-AB72-B5CF6F88E902}" type="datetimeFigureOut">
              <a:rPr lang="en-US" smtClean="0"/>
              <a:t>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E8D40-C479-CD44-9343-BEFE50C109DD}" type="slidenum">
              <a:rPr lang="en-US" smtClean="0"/>
              <a:t>‹#›</a:t>
            </a:fld>
            <a:endParaRPr lang="en-US"/>
          </a:p>
        </p:txBody>
      </p:sp>
    </p:spTree>
    <p:extLst>
      <p:ext uri="{BB962C8B-B14F-4D97-AF65-F5344CB8AC3E}">
        <p14:creationId xmlns:p14="http://schemas.microsoft.com/office/powerpoint/2010/main" val="412449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E8D40-C479-CD44-9343-BEFE50C109DD}" type="slidenum">
              <a:rPr lang="en-US" smtClean="0"/>
              <a:t>3</a:t>
            </a:fld>
            <a:endParaRPr lang="en-US"/>
          </a:p>
        </p:txBody>
      </p:sp>
    </p:spTree>
    <p:extLst>
      <p:ext uri="{BB962C8B-B14F-4D97-AF65-F5344CB8AC3E}">
        <p14:creationId xmlns:p14="http://schemas.microsoft.com/office/powerpoint/2010/main" val="56484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E8D40-C479-CD44-9343-BEFE50C109DD}" type="slidenum">
              <a:rPr lang="en-US" smtClean="0"/>
              <a:t>4</a:t>
            </a:fld>
            <a:endParaRPr lang="en-US"/>
          </a:p>
        </p:txBody>
      </p:sp>
    </p:spTree>
    <p:extLst>
      <p:ext uri="{BB962C8B-B14F-4D97-AF65-F5344CB8AC3E}">
        <p14:creationId xmlns:p14="http://schemas.microsoft.com/office/powerpoint/2010/main" val="317881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E8D40-C479-CD44-9343-BEFE50C109DD}" type="slidenum">
              <a:rPr lang="en-US" smtClean="0"/>
              <a:t>5</a:t>
            </a:fld>
            <a:endParaRPr lang="en-US"/>
          </a:p>
        </p:txBody>
      </p:sp>
    </p:spTree>
    <p:extLst>
      <p:ext uri="{BB962C8B-B14F-4D97-AF65-F5344CB8AC3E}">
        <p14:creationId xmlns:p14="http://schemas.microsoft.com/office/powerpoint/2010/main" val="330291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E8D40-C479-CD44-9343-BEFE50C109DD}" type="slidenum">
              <a:rPr lang="en-US" smtClean="0"/>
              <a:t>6</a:t>
            </a:fld>
            <a:endParaRPr lang="en-US"/>
          </a:p>
        </p:txBody>
      </p:sp>
    </p:spTree>
    <p:extLst>
      <p:ext uri="{BB962C8B-B14F-4D97-AF65-F5344CB8AC3E}">
        <p14:creationId xmlns:p14="http://schemas.microsoft.com/office/powerpoint/2010/main" val="349453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E8D40-C479-CD44-9343-BEFE50C109DD}" type="slidenum">
              <a:rPr lang="en-US" smtClean="0"/>
              <a:t>7</a:t>
            </a:fld>
            <a:endParaRPr lang="en-US"/>
          </a:p>
        </p:txBody>
      </p:sp>
    </p:spTree>
    <p:extLst>
      <p:ext uri="{BB962C8B-B14F-4D97-AF65-F5344CB8AC3E}">
        <p14:creationId xmlns:p14="http://schemas.microsoft.com/office/powerpoint/2010/main" val="275083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E8D40-C479-CD44-9343-BEFE50C109DD}" type="slidenum">
              <a:rPr lang="en-US" smtClean="0"/>
              <a:t>8</a:t>
            </a:fld>
            <a:endParaRPr lang="en-US"/>
          </a:p>
        </p:txBody>
      </p:sp>
    </p:spTree>
    <p:extLst>
      <p:ext uri="{BB962C8B-B14F-4D97-AF65-F5344CB8AC3E}">
        <p14:creationId xmlns:p14="http://schemas.microsoft.com/office/powerpoint/2010/main" val="384572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E8D40-C479-CD44-9343-BEFE50C109DD}" type="slidenum">
              <a:rPr lang="en-US" smtClean="0"/>
              <a:t>9</a:t>
            </a:fld>
            <a:endParaRPr lang="en-US"/>
          </a:p>
        </p:txBody>
      </p:sp>
    </p:spTree>
    <p:extLst>
      <p:ext uri="{BB962C8B-B14F-4D97-AF65-F5344CB8AC3E}">
        <p14:creationId xmlns:p14="http://schemas.microsoft.com/office/powerpoint/2010/main" val="246091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88A9-D7BB-3044-84B7-5C0C1B1266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729E2A-0DE0-1944-B139-945EE2605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C40246-D1D7-1742-ACCC-C5487E07F7CE}"/>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5" name="Footer Placeholder 4">
            <a:extLst>
              <a:ext uri="{FF2B5EF4-FFF2-40B4-BE49-F238E27FC236}">
                <a16:creationId xmlns:a16="http://schemas.microsoft.com/office/drawing/2014/main" id="{F58AE8C1-A4FE-3446-A1DD-B64A47F99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2D712-D147-0149-BC31-EE85C240588F}"/>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386060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58C1-1F00-2C40-8291-75E12E3E1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9B295D-9B24-7D45-B179-728659DD93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2761C-8771-194D-B657-95C57B52E306}"/>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5" name="Footer Placeholder 4">
            <a:extLst>
              <a:ext uri="{FF2B5EF4-FFF2-40B4-BE49-F238E27FC236}">
                <a16:creationId xmlns:a16="http://schemas.microsoft.com/office/drawing/2014/main" id="{DAED1B6F-ED12-364C-8C08-DAEAA56A9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3EA35-37DD-ED41-A409-856A66917880}"/>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257577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81056-599D-2543-AC53-F43C29933B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7D444-F3B4-BC48-A809-D9127B00B6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85662-1160-9B44-97DC-03AE129DFD9A}"/>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5" name="Footer Placeholder 4">
            <a:extLst>
              <a:ext uri="{FF2B5EF4-FFF2-40B4-BE49-F238E27FC236}">
                <a16:creationId xmlns:a16="http://schemas.microsoft.com/office/drawing/2014/main" id="{A2F4B7FA-5057-324A-A53C-4C2A2B815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90DC4-646A-5E48-ADF5-A35F1119C384}"/>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144995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F5AC-5D0B-6245-886D-1EA38FC231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AAD93-7C42-2C45-A30E-353D3D0E7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7D69A-9CCD-F04E-8950-4EF963B9D0EC}"/>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5" name="Footer Placeholder 4">
            <a:extLst>
              <a:ext uri="{FF2B5EF4-FFF2-40B4-BE49-F238E27FC236}">
                <a16:creationId xmlns:a16="http://schemas.microsoft.com/office/drawing/2014/main" id="{FFBD63E3-C906-9641-A7AA-3D734F649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0E9F9-5B92-B249-B3EA-49AC3FF409E2}"/>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246847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1C37-B8AB-FC43-980A-547ED89368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BC440-AAA9-D146-BF2D-3CF06E7AF9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AFD4011-EA63-6245-A7AB-6FCACC7AEAF1}"/>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5" name="Footer Placeholder 4">
            <a:extLst>
              <a:ext uri="{FF2B5EF4-FFF2-40B4-BE49-F238E27FC236}">
                <a16:creationId xmlns:a16="http://schemas.microsoft.com/office/drawing/2014/main" id="{32AC7C74-45E2-EB49-9908-37B9A18D8F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A24-8D12-2F4C-AF1D-2B1E6211FBE8}"/>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12516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1CAA-14E6-7847-8BC8-B8509C774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0DC01-DA4E-154D-B66C-CA7B5F7120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BBF3F-50FC-D249-9FDC-3FFE5E476A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66C3C5-2CE9-F04D-8A7E-6B14CCE80C3A}"/>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6" name="Footer Placeholder 5">
            <a:extLst>
              <a:ext uri="{FF2B5EF4-FFF2-40B4-BE49-F238E27FC236}">
                <a16:creationId xmlns:a16="http://schemas.microsoft.com/office/drawing/2014/main" id="{4BB91C4C-022D-9B4C-ADC9-F05269803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2FB4B-FFF4-F740-9AC6-408F3A0E10DC}"/>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314757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E2BD-4FA2-BC4C-B440-D53F1E7AB5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E2F8A-2CB2-5F43-B4DF-AC31730B9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0CF2B3-A954-CD4F-BD5A-2043412F86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79291C-FC2E-8846-BADB-DB3DE7BEE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09E493-BE1C-7E49-A747-4B4BA1CBA9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08A38-34C5-714A-97AC-881A6457DF66}"/>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8" name="Footer Placeholder 7">
            <a:extLst>
              <a:ext uri="{FF2B5EF4-FFF2-40B4-BE49-F238E27FC236}">
                <a16:creationId xmlns:a16="http://schemas.microsoft.com/office/drawing/2014/main" id="{F7120FA8-2299-F94C-A224-6BE9BF2C33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F96436-A232-514A-BB1A-D8EFE266F9C1}"/>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283682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EE9A-5A5F-E14F-92E6-3ADE418B26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DE1253-544D-C04F-A765-76AF7B9CB317}"/>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4" name="Footer Placeholder 3">
            <a:extLst>
              <a:ext uri="{FF2B5EF4-FFF2-40B4-BE49-F238E27FC236}">
                <a16:creationId xmlns:a16="http://schemas.microsoft.com/office/drawing/2014/main" id="{76A787C5-F4CC-614C-AA9E-6847543C8B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0F1DC2-E2BB-9D46-9DBA-88E0630D7B0A}"/>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426254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49553-4BC0-D745-AF7F-83A8AC8CBACE}"/>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3" name="Footer Placeholder 2">
            <a:extLst>
              <a:ext uri="{FF2B5EF4-FFF2-40B4-BE49-F238E27FC236}">
                <a16:creationId xmlns:a16="http://schemas.microsoft.com/office/drawing/2014/main" id="{040E641C-0762-A24D-A272-36AFBC411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7FEA77-4F55-5A46-A9DC-66BB765DD81A}"/>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272393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E698-24F8-D24A-BBB2-7B8038618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28088-4958-B143-ADFB-DE7115E0E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971A4-81E8-BC41-89D5-B5C55A814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51ACB1-5C56-9D47-9AE7-9DBD4CEB4B54}"/>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6" name="Footer Placeholder 5">
            <a:extLst>
              <a:ext uri="{FF2B5EF4-FFF2-40B4-BE49-F238E27FC236}">
                <a16:creationId xmlns:a16="http://schemas.microsoft.com/office/drawing/2014/main" id="{655DC3B2-999D-694B-97A7-20C2100ED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546B8-7C56-9041-8091-03A2F5445F0E}"/>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160011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5930A-5AD9-3349-87B1-6671A41F86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648F49-C261-994F-8E69-E5074289B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5D4E5-DA78-BA47-ABC5-392AE880C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B82F90-6CB6-2A45-995B-74403DBE104F}"/>
              </a:ext>
            </a:extLst>
          </p:cNvPr>
          <p:cNvSpPr>
            <a:spLocks noGrp="1"/>
          </p:cNvSpPr>
          <p:nvPr>
            <p:ph type="dt" sz="half" idx="10"/>
          </p:nvPr>
        </p:nvSpPr>
        <p:spPr/>
        <p:txBody>
          <a:bodyPr/>
          <a:lstStyle/>
          <a:p>
            <a:fld id="{6F2CC7C9-30FD-F646-A2C6-B7EEF33B58EF}" type="datetimeFigureOut">
              <a:rPr lang="en-US" smtClean="0"/>
              <a:t>1/5/21</a:t>
            </a:fld>
            <a:endParaRPr lang="en-US"/>
          </a:p>
        </p:txBody>
      </p:sp>
      <p:sp>
        <p:nvSpPr>
          <p:cNvPr id="6" name="Footer Placeholder 5">
            <a:extLst>
              <a:ext uri="{FF2B5EF4-FFF2-40B4-BE49-F238E27FC236}">
                <a16:creationId xmlns:a16="http://schemas.microsoft.com/office/drawing/2014/main" id="{B925D688-B06D-7C4C-A9BE-86E9755BB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FD96B6-1B4E-0240-9239-2D02DE102848}"/>
              </a:ext>
            </a:extLst>
          </p:cNvPr>
          <p:cNvSpPr>
            <a:spLocks noGrp="1"/>
          </p:cNvSpPr>
          <p:nvPr>
            <p:ph type="sldNum" sz="quarter" idx="12"/>
          </p:nvPr>
        </p:nvSpPr>
        <p:spPr/>
        <p:txBody>
          <a:bodyPr/>
          <a:lstStyle/>
          <a:p>
            <a:fld id="{5F5C4824-1FD3-AA46-B36C-751A3607CF14}" type="slidenum">
              <a:rPr lang="en-US" smtClean="0"/>
              <a:t>‹#›</a:t>
            </a:fld>
            <a:endParaRPr lang="en-US"/>
          </a:p>
        </p:txBody>
      </p:sp>
    </p:spTree>
    <p:extLst>
      <p:ext uri="{BB962C8B-B14F-4D97-AF65-F5344CB8AC3E}">
        <p14:creationId xmlns:p14="http://schemas.microsoft.com/office/powerpoint/2010/main" val="42966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B56EF-0E94-AB46-899C-F5A90EBBA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2D4C0E-054F-9040-9FE2-C6F87C09C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27050-F115-5E40-94B0-CA530E344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C7C9-30FD-F646-A2C6-B7EEF33B58EF}" type="datetimeFigureOut">
              <a:rPr lang="en-US" smtClean="0"/>
              <a:t>1/5/21</a:t>
            </a:fld>
            <a:endParaRPr lang="en-US"/>
          </a:p>
        </p:txBody>
      </p:sp>
      <p:sp>
        <p:nvSpPr>
          <p:cNvPr id="5" name="Footer Placeholder 4">
            <a:extLst>
              <a:ext uri="{FF2B5EF4-FFF2-40B4-BE49-F238E27FC236}">
                <a16:creationId xmlns:a16="http://schemas.microsoft.com/office/drawing/2014/main" id="{86049CEB-000E-C644-A9A5-77B816335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F3FE97-B438-B743-87C7-71A0F1E89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C4824-1FD3-AA46-B36C-751A3607CF14}" type="slidenum">
              <a:rPr lang="en-US" smtClean="0"/>
              <a:t>‹#›</a:t>
            </a:fld>
            <a:endParaRPr lang="en-US"/>
          </a:p>
        </p:txBody>
      </p:sp>
    </p:spTree>
    <p:extLst>
      <p:ext uri="{BB962C8B-B14F-4D97-AF65-F5344CB8AC3E}">
        <p14:creationId xmlns:p14="http://schemas.microsoft.com/office/powerpoint/2010/main" val="236745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AB73BB4-0CCD-284F-8E32-25E3911CCC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 y="-1"/>
            <a:ext cx="12192003" cy="5829437"/>
          </a:xfrm>
          <a:prstGeom prst="rect">
            <a:avLst/>
          </a:prstGeom>
        </p:spPr>
      </p:pic>
      <p:pic>
        <p:nvPicPr>
          <p:cNvPr id="13" name="Picture 12">
            <a:extLst>
              <a:ext uri="{FF2B5EF4-FFF2-40B4-BE49-F238E27FC236}">
                <a16:creationId xmlns:a16="http://schemas.microsoft.com/office/drawing/2014/main" id="{A6C45F41-93D4-184A-8E63-CD2F2E7070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833"/>
          <a:stretch/>
        </p:blipFill>
        <p:spPr>
          <a:xfrm>
            <a:off x="0" y="369517"/>
            <a:ext cx="12192000" cy="6237961"/>
          </a:xfrm>
          <a:prstGeom prst="rect">
            <a:avLst/>
          </a:prstGeom>
        </p:spPr>
      </p:pic>
      <p:sp>
        <p:nvSpPr>
          <p:cNvPr id="11" name="Rectangle 10">
            <a:extLst>
              <a:ext uri="{FF2B5EF4-FFF2-40B4-BE49-F238E27FC236}">
                <a16:creationId xmlns:a16="http://schemas.microsoft.com/office/drawing/2014/main" id="{1B97987A-EF4B-9744-AAC6-1D8BFEE838DF}"/>
              </a:ext>
            </a:extLst>
          </p:cNvPr>
          <p:cNvSpPr/>
          <p:nvPr/>
        </p:nvSpPr>
        <p:spPr>
          <a:xfrm>
            <a:off x="0" y="5373666"/>
            <a:ext cx="12192001" cy="1484334"/>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E8BED6-E381-D142-9066-509B94C70DDD}"/>
              </a:ext>
            </a:extLst>
          </p:cNvPr>
          <p:cNvSpPr/>
          <p:nvPr/>
        </p:nvSpPr>
        <p:spPr>
          <a:xfrm>
            <a:off x="-2" y="6770318"/>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2E05AC-B145-8344-B4F7-3ECD50F02115}"/>
              </a:ext>
            </a:extLst>
          </p:cNvPr>
          <p:cNvSpPr txBox="1"/>
          <p:nvPr/>
        </p:nvSpPr>
        <p:spPr>
          <a:xfrm>
            <a:off x="1810009" y="5654168"/>
            <a:ext cx="8999951" cy="923330"/>
          </a:xfrm>
          <a:prstGeom prst="rect">
            <a:avLst/>
          </a:prstGeom>
          <a:noFill/>
        </p:spPr>
        <p:txBody>
          <a:bodyPr wrap="square" rtlCol="0">
            <a:spAutoFit/>
          </a:bodyPr>
          <a:lstStyle/>
          <a:p>
            <a:pPr algn="ctr"/>
            <a:r>
              <a:rPr lang="en-US" sz="5400" dirty="0">
                <a:solidFill>
                  <a:schemeClr val="bg1"/>
                </a:solidFill>
                <a:latin typeface="Poppins" pitchFamily="2" charset="77"/>
                <a:cs typeface="Poppins" pitchFamily="2" charset="77"/>
              </a:rPr>
              <a:t>WELCOME</a:t>
            </a:r>
          </a:p>
        </p:txBody>
      </p:sp>
      <p:pic>
        <p:nvPicPr>
          <p:cNvPr id="17" name="Picture 16">
            <a:extLst>
              <a:ext uri="{FF2B5EF4-FFF2-40B4-BE49-F238E27FC236}">
                <a16:creationId xmlns:a16="http://schemas.microsoft.com/office/drawing/2014/main" id="{E6367AA4-DE95-2B49-9A6E-03BB77BD75F8}"/>
              </a:ext>
            </a:extLst>
          </p:cNvPr>
          <p:cNvPicPr>
            <a:picLocks noChangeAspect="1"/>
          </p:cNvPicPr>
          <p:nvPr/>
        </p:nvPicPr>
        <p:blipFill>
          <a:blip r:embed="rId4"/>
          <a:stretch>
            <a:fillRect/>
          </a:stretch>
        </p:blipFill>
        <p:spPr>
          <a:xfrm>
            <a:off x="4696650" y="3764140"/>
            <a:ext cx="3226670" cy="1297533"/>
          </a:xfrm>
          <a:prstGeom prst="rect">
            <a:avLst/>
          </a:prstGeom>
        </p:spPr>
      </p:pic>
    </p:spTree>
    <p:extLst>
      <p:ext uri="{BB962C8B-B14F-4D97-AF65-F5344CB8AC3E}">
        <p14:creationId xmlns:p14="http://schemas.microsoft.com/office/powerpoint/2010/main" val="131219688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851B90-7F56-DD42-93BE-3F8CBD225762}"/>
              </a:ext>
            </a:extLst>
          </p:cNvPr>
          <p:cNvPicPr>
            <a:picLocks noChangeAspect="1"/>
          </p:cNvPicPr>
          <p:nvPr/>
        </p:nvPicPr>
        <p:blipFill rotWithShape="1">
          <a:blip r:embed="rId2">
            <a:alphaModFix/>
            <a:extLst>
              <a:ext uri="{28A0092B-C50C-407E-A947-70E740481C1C}">
                <a14:useLocalDpi xmlns:a14="http://schemas.microsoft.com/office/drawing/2010/main"/>
              </a:ext>
            </a:extLst>
          </a:blip>
          <a:srcRect/>
          <a:stretch/>
        </p:blipFill>
        <p:spPr>
          <a:xfrm>
            <a:off x="1596023" y="1105211"/>
            <a:ext cx="10595977" cy="5752789"/>
          </a:xfrm>
          <a:prstGeom prst="rect">
            <a:avLst/>
          </a:prstGeom>
        </p:spPr>
      </p:pic>
      <p:sp>
        <p:nvSpPr>
          <p:cNvPr id="10" name="Rectangle 9">
            <a:extLst>
              <a:ext uri="{FF2B5EF4-FFF2-40B4-BE49-F238E27FC236}">
                <a16:creationId xmlns:a16="http://schemas.microsoft.com/office/drawing/2014/main" id="{1EE688D0-D8EB-014F-AD6C-9003781C9C70}"/>
              </a:ext>
            </a:extLst>
          </p:cNvPr>
          <p:cNvSpPr/>
          <p:nvPr/>
        </p:nvSpPr>
        <p:spPr>
          <a:xfrm>
            <a:off x="-3" y="1105211"/>
            <a:ext cx="11264351" cy="5763122"/>
          </a:xfrm>
          <a:prstGeom prst="rect">
            <a:avLst/>
          </a:prstGeom>
          <a:gradFill flip="none" rotWithShape="1">
            <a:gsLst>
              <a:gs pos="0">
                <a:schemeClr val="bg1">
                  <a:alpha val="0"/>
                </a:schemeClr>
              </a:gs>
              <a:gs pos="49000">
                <a:schemeClr val="bg1">
                  <a:lumMod val="0"/>
                  <a:lumOff val="10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1596023" y="280678"/>
            <a:ext cx="8999951"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Trade Corporation Agreement (TCA)</a:t>
            </a:r>
          </a:p>
        </p:txBody>
      </p:sp>
      <p:sp>
        <p:nvSpPr>
          <p:cNvPr id="5" name="Rectangle 4">
            <a:extLst>
              <a:ext uri="{FF2B5EF4-FFF2-40B4-BE49-F238E27FC236}">
                <a16:creationId xmlns:a16="http://schemas.microsoft.com/office/drawing/2014/main" id="{731F301E-EE2B-6B41-82E4-117C7D91A524}"/>
              </a:ext>
            </a:extLst>
          </p:cNvPr>
          <p:cNvSpPr/>
          <p:nvPr/>
        </p:nvSpPr>
        <p:spPr>
          <a:xfrm>
            <a:off x="591761" y="2887080"/>
            <a:ext cx="6096000" cy="1754326"/>
          </a:xfrm>
          <a:prstGeom prst="rect">
            <a:avLst/>
          </a:prstGeom>
        </p:spPr>
        <p:txBody>
          <a:bodyPr>
            <a:spAutoFit/>
          </a:bodyPr>
          <a:lstStyle/>
          <a:p>
            <a:r>
              <a:rPr lang="en-US" dirty="0">
                <a:latin typeface="Poppins" pitchFamily="2" charset="77"/>
                <a:cs typeface="Poppins" pitchFamily="2" charset="77"/>
              </a:rPr>
              <a:t>“This Agreement establishes the basis for a broad relationship between the Parties within an area of prosperity and good neighborliness </a:t>
            </a:r>
            <a:r>
              <a:rPr lang="en-US" dirty="0" err="1">
                <a:latin typeface="Poppins" pitchFamily="2" charset="77"/>
                <a:cs typeface="Poppins" pitchFamily="2" charset="77"/>
              </a:rPr>
              <a:t>characterised</a:t>
            </a:r>
            <a:r>
              <a:rPr lang="en-US" dirty="0">
                <a:latin typeface="Poppins" pitchFamily="2" charset="77"/>
                <a:cs typeface="Poppins" pitchFamily="2" charset="77"/>
              </a:rPr>
              <a:t> by close and peaceful relations based on cooperation, respectful of the Parties’ autonomy and sovereignty”</a:t>
            </a:r>
            <a:endParaRPr lang="en-GB" dirty="0">
              <a:latin typeface="Poppins" pitchFamily="2" charset="77"/>
              <a:cs typeface="Poppins" pitchFamily="2" charset="77"/>
            </a:endParaRP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7614" y="5962280"/>
            <a:ext cx="1990587" cy="800470"/>
          </a:xfrm>
          <a:prstGeom prst="rect">
            <a:avLst/>
          </a:prstGeom>
        </p:spPr>
      </p:pic>
    </p:spTree>
    <p:extLst>
      <p:ext uri="{BB962C8B-B14F-4D97-AF65-F5344CB8AC3E}">
        <p14:creationId xmlns:p14="http://schemas.microsoft.com/office/powerpoint/2010/main" val="34955504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1596023" y="280678"/>
            <a:ext cx="8999951"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Trade between the EU and UK 2019</a:t>
            </a: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6509" y="5962279"/>
            <a:ext cx="1990587" cy="800470"/>
          </a:xfrm>
          <a:prstGeom prst="rect">
            <a:avLst/>
          </a:prstGeom>
        </p:spPr>
      </p:pic>
      <p:pic>
        <p:nvPicPr>
          <p:cNvPr id="11" name="Picture 4" descr="Brexit – paulthompsonfreight.co.uk">
            <a:extLst>
              <a:ext uri="{FF2B5EF4-FFF2-40B4-BE49-F238E27FC236}">
                <a16:creationId xmlns:a16="http://schemas.microsoft.com/office/drawing/2014/main" id="{DC18481D-796C-7B4C-94F7-C3054B396EA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07096" y="1339127"/>
            <a:ext cx="8138148" cy="53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55637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1596023" y="280678"/>
            <a:ext cx="8999951"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TCA: Drawback</a:t>
            </a: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6509" y="5962279"/>
            <a:ext cx="1990587" cy="800470"/>
          </a:xfrm>
          <a:prstGeom prst="rect">
            <a:avLst/>
          </a:prstGeom>
        </p:spPr>
      </p:pic>
      <p:pic>
        <p:nvPicPr>
          <p:cNvPr id="7" name="Picture 2" descr="Advantages &amp; Disadvantages of the EU According to Business Leaders |  IndustryWeek">
            <a:extLst>
              <a:ext uri="{FF2B5EF4-FFF2-40B4-BE49-F238E27FC236}">
                <a16:creationId xmlns:a16="http://schemas.microsoft.com/office/drawing/2014/main" id="{E161E5A9-9434-9044-A9F5-CE50ADA8846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509" y="1923902"/>
            <a:ext cx="4691270" cy="3284501"/>
          </a:xfrm>
          <a:prstGeom prst="rect">
            <a:avLst/>
          </a:prstGeom>
          <a:solidFill>
            <a:srgbClr val="FFFFFF"/>
          </a:solidFill>
        </p:spPr>
      </p:pic>
      <p:sp>
        <p:nvSpPr>
          <p:cNvPr id="8" name="Rectangle 7">
            <a:extLst>
              <a:ext uri="{FF2B5EF4-FFF2-40B4-BE49-F238E27FC236}">
                <a16:creationId xmlns:a16="http://schemas.microsoft.com/office/drawing/2014/main" id="{D1B0E85B-210F-804D-96F5-E4D9B3354622}"/>
              </a:ext>
            </a:extLst>
          </p:cNvPr>
          <p:cNvSpPr/>
          <p:nvPr/>
        </p:nvSpPr>
        <p:spPr>
          <a:xfrm>
            <a:off x="4508543" y="1847319"/>
            <a:ext cx="7535247" cy="491543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dirty="0">
                <a:latin typeface="Poppins" pitchFamily="2" charset="77"/>
                <a:cs typeface="Poppins" pitchFamily="2" charset="77"/>
              </a:rPr>
              <a:t>UK goods no longer benefit from free movement of goods, leading to more red tape for businesses and adjustments in EU-UK supply chains </a:t>
            </a:r>
          </a:p>
          <a:p>
            <a:pPr indent="-228600">
              <a:lnSpc>
                <a:spcPct val="90000"/>
              </a:lnSpc>
              <a:spcAft>
                <a:spcPts val="600"/>
              </a:spcAft>
              <a:buFont typeface="Arial" panose="020B0604020202020204" pitchFamily="34" charset="0"/>
              <a:buChar char="•"/>
            </a:pPr>
            <a:endParaRPr lang="en-US" sz="1500" dirty="0">
              <a:latin typeface="Poppins" pitchFamily="2" charset="77"/>
              <a:cs typeface="Poppins" pitchFamily="2" charset="77"/>
            </a:endParaRPr>
          </a:p>
          <a:p>
            <a:pPr indent="-228600">
              <a:lnSpc>
                <a:spcPct val="90000"/>
              </a:lnSpc>
              <a:spcAft>
                <a:spcPts val="600"/>
              </a:spcAft>
              <a:buFont typeface="Arial" panose="020B0604020202020204" pitchFamily="34" charset="0"/>
              <a:buChar char="•"/>
            </a:pPr>
            <a:r>
              <a:rPr lang="en-US" sz="1500" dirty="0">
                <a:latin typeface="Poppins" pitchFamily="2" charset="77"/>
                <a:cs typeface="Poppins" pitchFamily="2" charset="77"/>
              </a:rPr>
              <a:t>Customs formalities and checks on UK goods entering the EU, with more border delays </a:t>
            </a:r>
          </a:p>
          <a:p>
            <a:pPr indent="-228600">
              <a:lnSpc>
                <a:spcPct val="90000"/>
              </a:lnSpc>
              <a:spcAft>
                <a:spcPts val="600"/>
              </a:spcAft>
              <a:buFont typeface="Arial" panose="020B0604020202020204" pitchFamily="34" charset="0"/>
              <a:buChar char="•"/>
            </a:pPr>
            <a:endParaRPr lang="en-US" sz="1500" dirty="0">
              <a:latin typeface="Poppins" pitchFamily="2" charset="77"/>
              <a:cs typeface="Poppins" pitchFamily="2" charset="77"/>
            </a:endParaRPr>
          </a:p>
          <a:p>
            <a:pPr indent="-228600">
              <a:lnSpc>
                <a:spcPct val="90000"/>
              </a:lnSpc>
              <a:spcAft>
                <a:spcPts val="600"/>
              </a:spcAft>
              <a:buFont typeface="Arial" panose="020B0604020202020204" pitchFamily="34" charset="0"/>
              <a:buChar char="•"/>
            </a:pPr>
            <a:r>
              <a:rPr lang="en-US" sz="1500" dirty="0">
                <a:latin typeface="Poppins" pitchFamily="2" charset="77"/>
                <a:cs typeface="Poppins" pitchFamily="2" charset="77"/>
              </a:rPr>
              <a:t>VAT and, where applicable, excise duties (</a:t>
            </a:r>
            <a:r>
              <a:rPr lang="en-US" sz="1500" dirty="0" err="1">
                <a:latin typeface="Poppins" pitchFamily="2" charset="77"/>
                <a:cs typeface="Poppins" pitchFamily="2" charset="77"/>
              </a:rPr>
              <a:t>eg.</a:t>
            </a:r>
            <a:r>
              <a:rPr lang="en-US" sz="1500" dirty="0">
                <a:latin typeface="Poppins" pitchFamily="2" charset="77"/>
                <a:cs typeface="Poppins" pitchFamily="2" charset="77"/>
              </a:rPr>
              <a:t> on alcoholic beverages, tobacco products, etc.) due upon importation (including for online purchases) </a:t>
            </a:r>
          </a:p>
          <a:p>
            <a:pPr indent="-228600">
              <a:lnSpc>
                <a:spcPct val="90000"/>
              </a:lnSpc>
              <a:spcAft>
                <a:spcPts val="600"/>
              </a:spcAft>
              <a:buFont typeface="Arial" panose="020B0604020202020204" pitchFamily="34" charset="0"/>
              <a:buChar char="•"/>
            </a:pPr>
            <a:endParaRPr lang="en-US" sz="1500" dirty="0">
              <a:latin typeface="Poppins" pitchFamily="2" charset="77"/>
              <a:cs typeface="Poppins" pitchFamily="2" charset="77"/>
            </a:endParaRPr>
          </a:p>
          <a:p>
            <a:pPr indent="-228600">
              <a:lnSpc>
                <a:spcPct val="90000"/>
              </a:lnSpc>
              <a:spcAft>
                <a:spcPts val="600"/>
              </a:spcAft>
              <a:buFont typeface="Arial" panose="020B0604020202020204" pitchFamily="34" charset="0"/>
              <a:buChar char="•"/>
            </a:pPr>
            <a:r>
              <a:rPr lang="en-US" sz="1500" dirty="0">
                <a:latin typeface="Poppins" pitchFamily="2" charset="77"/>
                <a:cs typeface="Poppins" pitchFamily="2" charset="77"/>
              </a:rPr>
              <a:t>UK producers wishing to cater to both EU and UK markets must meet both sets of standards and regulations and fulfil all applicable compliance checks by EU bodies (no equivalence of conformity assessment) </a:t>
            </a:r>
          </a:p>
          <a:p>
            <a:pPr indent="-228600">
              <a:lnSpc>
                <a:spcPct val="90000"/>
              </a:lnSpc>
              <a:spcAft>
                <a:spcPts val="600"/>
              </a:spcAft>
              <a:buFont typeface="Arial" panose="020B0604020202020204" pitchFamily="34" charset="0"/>
              <a:buChar char="•"/>
            </a:pPr>
            <a:endParaRPr lang="en-US" sz="1500" dirty="0">
              <a:latin typeface="Poppins" pitchFamily="2" charset="77"/>
              <a:cs typeface="Poppins" pitchFamily="2" charset="77"/>
            </a:endParaRPr>
          </a:p>
          <a:p>
            <a:pPr indent="-228600">
              <a:lnSpc>
                <a:spcPct val="90000"/>
              </a:lnSpc>
              <a:spcAft>
                <a:spcPts val="600"/>
              </a:spcAft>
              <a:buFont typeface="Arial" panose="020B0604020202020204" pitchFamily="34" charset="0"/>
              <a:buChar char="•"/>
            </a:pPr>
            <a:r>
              <a:rPr lang="en-US" sz="1500" dirty="0">
                <a:latin typeface="Poppins" pitchFamily="2" charset="77"/>
                <a:cs typeface="Poppins" pitchFamily="2" charset="77"/>
              </a:rPr>
              <a:t>UK food exports must have valid health certificates, and (</a:t>
            </a:r>
            <a:r>
              <a:rPr lang="en-US" sz="1500" dirty="0" err="1">
                <a:latin typeface="Poppins" pitchFamily="2" charset="77"/>
                <a:cs typeface="Poppins" pitchFamily="2" charset="77"/>
              </a:rPr>
              <a:t>phyto</a:t>
            </a:r>
            <a:r>
              <a:rPr lang="en-US" sz="1500" dirty="0">
                <a:latin typeface="Poppins" pitchFamily="2" charset="77"/>
                <a:cs typeface="Poppins" pitchFamily="2" charset="77"/>
              </a:rPr>
              <a:t>-)sanitary border checks will be carried out systematically</a:t>
            </a:r>
            <a:endParaRPr lang="en-GB" sz="1500" dirty="0">
              <a:latin typeface="Poppins" pitchFamily="2" charset="77"/>
              <a:cs typeface="Poppins" pitchFamily="2" charset="77"/>
            </a:endParaRPr>
          </a:p>
        </p:txBody>
      </p:sp>
    </p:spTree>
    <p:extLst>
      <p:ext uri="{BB962C8B-B14F-4D97-AF65-F5344CB8AC3E}">
        <p14:creationId xmlns:p14="http://schemas.microsoft.com/office/powerpoint/2010/main" val="13106554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1596023" y="280678"/>
            <a:ext cx="8999951"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TCA: Benefits</a:t>
            </a: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6509" y="5962279"/>
            <a:ext cx="1990587" cy="800470"/>
          </a:xfrm>
          <a:prstGeom prst="rect">
            <a:avLst/>
          </a:prstGeom>
        </p:spPr>
      </p:pic>
      <p:grpSp>
        <p:nvGrpSpPr>
          <p:cNvPr id="21" name="Group 20">
            <a:extLst>
              <a:ext uri="{FF2B5EF4-FFF2-40B4-BE49-F238E27FC236}">
                <a16:creationId xmlns:a16="http://schemas.microsoft.com/office/drawing/2014/main" id="{ADC44B0C-3A9D-314E-9395-3006F3C10825}"/>
              </a:ext>
            </a:extLst>
          </p:cNvPr>
          <p:cNvGrpSpPr/>
          <p:nvPr/>
        </p:nvGrpSpPr>
        <p:grpSpPr>
          <a:xfrm>
            <a:off x="182769" y="1538501"/>
            <a:ext cx="11836952" cy="872145"/>
            <a:chOff x="116509" y="1538501"/>
            <a:chExt cx="11836952" cy="872145"/>
          </a:xfrm>
        </p:grpSpPr>
        <p:pic>
          <p:nvPicPr>
            <p:cNvPr id="10" name="Picture 2" descr="ZERO: no linked HIV transmissions in PARTNER study after couples had sex  58,000 times without condoms | HTB | HIV i-Base">
              <a:extLst>
                <a:ext uri="{FF2B5EF4-FFF2-40B4-BE49-F238E27FC236}">
                  <a16:creationId xmlns:a16="http://schemas.microsoft.com/office/drawing/2014/main" id="{6E43215D-31B9-394F-A8B3-03821AA571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397" y="1538501"/>
              <a:ext cx="878146" cy="87214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BD3A0D11-4B13-AB4E-85DC-BA876D5BA807}"/>
                </a:ext>
              </a:extLst>
            </p:cNvPr>
            <p:cNvSpPr/>
            <p:nvPr/>
          </p:nvSpPr>
          <p:spPr>
            <a:xfrm>
              <a:off x="116509" y="1564208"/>
              <a:ext cx="11836952" cy="813600"/>
            </a:xfrm>
            <a:prstGeom prst="roundRect">
              <a:avLst/>
            </a:prstGeom>
            <a:noFill/>
            <a:ln w="22225">
              <a:solidFill>
                <a:srgbClr val="11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FD5C85-EEBA-3940-AA7F-7969B8F7279B}"/>
                </a:ext>
              </a:extLst>
            </p:cNvPr>
            <p:cNvSpPr/>
            <p:nvPr/>
          </p:nvSpPr>
          <p:spPr>
            <a:xfrm>
              <a:off x="1596023" y="1789907"/>
              <a:ext cx="9793357" cy="369332"/>
            </a:xfrm>
            <a:prstGeom prst="rect">
              <a:avLst/>
            </a:prstGeom>
          </p:spPr>
          <p:txBody>
            <a:bodyPr wrap="square">
              <a:spAutoFit/>
            </a:bodyPr>
            <a:lstStyle/>
            <a:p>
              <a:pPr>
                <a:spcAft>
                  <a:spcPts val="0"/>
                </a:spcAft>
              </a:pPr>
              <a:r>
                <a:rPr lang="en-US" dirty="0">
                  <a:latin typeface="Poppins" pitchFamily="2" charset="77"/>
                  <a:ea typeface="Calibri" panose="020F0502020204030204" pitchFamily="34" charset="0"/>
                  <a:cs typeface="Poppins" pitchFamily="2" charset="77"/>
                </a:rPr>
                <a:t>Zero tariffs and quotas where goods meet the relevant rules of the origin</a:t>
              </a:r>
            </a:p>
          </p:txBody>
        </p:sp>
      </p:grpSp>
      <p:grpSp>
        <p:nvGrpSpPr>
          <p:cNvPr id="22" name="Group 21">
            <a:extLst>
              <a:ext uri="{FF2B5EF4-FFF2-40B4-BE49-F238E27FC236}">
                <a16:creationId xmlns:a16="http://schemas.microsoft.com/office/drawing/2014/main" id="{E3BC1684-C20D-CB4B-A41C-90F21F306B74}"/>
              </a:ext>
            </a:extLst>
          </p:cNvPr>
          <p:cNvGrpSpPr/>
          <p:nvPr/>
        </p:nvGrpSpPr>
        <p:grpSpPr>
          <a:xfrm>
            <a:off x="182769" y="2612984"/>
            <a:ext cx="11840400" cy="813600"/>
            <a:chOff x="116509" y="2612984"/>
            <a:chExt cx="11840400" cy="813600"/>
          </a:xfrm>
        </p:grpSpPr>
        <p:pic>
          <p:nvPicPr>
            <p:cNvPr id="11" name="Picture 4" descr="What will happen with AEO certification after Brexit? | VARTAN Compliance  Consultancy">
              <a:extLst>
                <a:ext uri="{FF2B5EF4-FFF2-40B4-BE49-F238E27FC236}">
                  <a16:creationId xmlns:a16="http://schemas.microsoft.com/office/drawing/2014/main" id="{21E75FCA-A6AD-7D44-8419-FEDACEE4E4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780" y="2727096"/>
              <a:ext cx="889511" cy="589053"/>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16275E9D-EF4D-8049-A969-41CA8949F656}"/>
                </a:ext>
              </a:extLst>
            </p:cNvPr>
            <p:cNvSpPr/>
            <p:nvPr/>
          </p:nvSpPr>
          <p:spPr>
            <a:xfrm>
              <a:off x="116509" y="2612984"/>
              <a:ext cx="11840400" cy="813600"/>
            </a:xfrm>
            <a:prstGeom prst="roundRect">
              <a:avLst/>
            </a:prstGeom>
            <a:noFill/>
            <a:ln w="22225">
              <a:solidFill>
                <a:srgbClr val="11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8B0BC1-27C0-0A40-B0F6-61A7BD126685}"/>
                </a:ext>
              </a:extLst>
            </p:cNvPr>
            <p:cNvSpPr/>
            <p:nvPr/>
          </p:nvSpPr>
          <p:spPr>
            <a:xfrm>
              <a:off x="1523776" y="2672757"/>
              <a:ext cx="10081948" cy="646331"/>
            </a:xfrm>
            <a:prstGeom prst="rect">
              <a:avLst/>
            </a:prstGeom>
          </p:spPr>
          <p:txBody>
            <a:bodyPr wrap="square">
              <a:spAutoFit/>
            </a:bodyPr>
            <a:lstStyle/>
            <a:p>
              <a:pPr>
                <a:spcAft>
                  <a:spcPts val="0"/>
                </a:spcAft>
              </a:pPr>
              <a:r>
                <a:rPr lang="en-US" dirty="0">
                  <a:latin typeface="Poppins" pitchFamily="2" charset="77"/>
                  <a:cs typeface="Poppins" pitchFamily="2" charset="77"/>
                </a:rPr>
                <a:t>Mutual recognition of trusted traders </a:t>
              </a:r>
              <a:r>
                <a:rPr lang="en-US" dirty="0" err="1">
                  <a:latin typeface="Poppins" pitchFamily="2" charset="77"/>
                  <a:cs typeface="Poppins" pitchFamily="2" charset="77"/>
                </a:rPr>
                <a:t>programmes</a:t>
              </a:r>
              <a:r>
                <a:rPr lang="en-US" dirty="0">
                  <a:latin typeface="Poppins" pitchFamily="2" charset="77"/>
                  <a:cs typeface="Poppins" pitchFamily="2" charset="77"/>
                </a:rPr>
                <a:t> (‘</a:t>
              </a:r>
              <a:r>
                <a:rPr lang="en-US" dirty="0" err="1">
                  <a:latin typeface="Poppins" pitchFamily="2" charset="77"/>
                  <a:cs typeface="Poppins" pitchFamily="2" charset="77"/>
                </a:rPr>
                <a:t>Authorised</a:t>
              </a:r>
              <a:r>
                <a:rPr lang="en-US" dirty="0">
                  <a:latin typeface="Poppins" pitchFamily="2" charset="77"/>
                  <a:cs typeface="Poppins" pitchFamily="2" charset="77"/>
                </a:rPr>
                <a:t> Economic Operators’) ensures lighter customs formalities and smoother flow of goods </a:t>
              </a:r>
            </a:p>
          </p:txBody>
        </p:sp>
      </p:grpSp>
      <p:grpSp>
        <p:nvGrpSpPr>
          <p:cNvPr id="23" name="Group 22">
            <a:extLst>
              <a:ext uri="{FF2B5EF4-FFF2-40B4-BE49-F238E27FC236}">
                <a16:creationId xmlns:a16="http://schemas.microsoft.com/office/drawing/2014/main" id="{414263E0-7DBC-854B-9917-A89ECAD7A075}"/>
              </a:ext>
            </a:extLst>
          </p:cNvPr>
          <p:cNvGrpSpPr/>
          <p:nvPr/>
        </p:nvGrpSpPr>
        <p:grpSpPr>
          <a:xfrm>
            <a:off x="192574" y="3681826"/>
            <a:ext cx="11840400" cy="813600"/>
            <a:chOff x="177521" y="3670104"/>
            <a:chExt cx="11840400" cy="813600"/>
          </a:xfrm>
        </p:grpSpPr>
        <p:pic>
          <p:nvPicPr>
            <p:cNvPr id="13" name="Picture 6" descr="Data, international, policy, privacy, security, world class icon - Download on Iconfinder">
              <a:extLst>
                <a:ext uri="{FF2B5EF4-FFF2-40B4-BE49-F238E27FC236}">
                  <a16:creationId xmlns:a16="http://schemas.microsoft.com/office/drawing/2014/main" id="{114AF6FB-27B9-A945-868C-94E3C6A61814}"/>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138" y="3724073"/>
              <a:ext cx="705663" cy="705663"/>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a:extLst>
                <a:ext uri="{FF2B5EF4-FFF2-40B4-BE49-F238E27FC236}">
                  <a16:creationId xmlns:a16="http://schemas.microsoft.com/office/drawing/2014/main" id="{184E0599-67F4-B040-B663-4679D44C555C}"/>
                </a:ext>
              </a:extLst>
            </p:cNvPr>
            <p:cNvSpPr>
              <a:spLocks/>
            </p:cNvSpPr>
            <p:nvPr/>
          </p:nvSpPr>
          <p:spPr>
            <a:xfrm>
              <a:off x="177521" y="3670104"/>
              <a:ext cx="11840400" cy="813600"/>
            </a:xfrm>
            <a:prstGeom prst="roundRect">
              <a:avLst/>
            </a:prstGeom>
            <a:noFill/>
            <a:ln w="22225">
              <a:solidFill>
                <a:srgbClr val="11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014EE98-3378-554C-9B10-9AA7E7758FA3}"/>
                </a:ext>
              </a:extLst>
            </p:cNvPr>
            <p:cNvSpPr/>
            <p:nvPr/>
          </p:nvSpPr>
          <p:spPr>
            <a:xfrm>
              <a:off x="1596023" y="3753739"/>
              <a:ext cx="10022953" cy="646331"/>
            </a:xfrm>
            <a:prstGeom prst="rect">
              <a:avLst/>
            </a:prstGeom>
          </p:spPr>
          <p:txBody>
            <a:bodyPr wrap="square">
              <a:spAutoFit/>
            </a:bodyPr>
            <a:lstStyle/>
            <a:p>
              <a:pPr>
                <a:spcAft>
                  <a:spcPts val="0"/>
                </a:spcAft>
              </a:pPr>
              <a:r>
                <a:rPr lang="en-US" dirty="0">
                  <a:latin typeface="Poppins" pitchFamily="2" charset="77"/>
                  <a:cs typeface="Poppins" pitchFamily="2" charset="77"/>
                </a:rPr>
                <a:t>Common definition of international standards and possibility to self-declare conformity of low-risk products make it easier for producers to cater to both markets  </a:t>
              </a:r>
            </a:p>
          </p:txBody>
        </p:sp>
      </p:grpSp>
      <p:grpSp>
        <p:nvGrpSpPr>
          <p:cNvPr id="24" name="Group 23">
            <a:extLst>
              <a:ext uri="{FF2B5EF4-FFF2-40B4-BE49-F238E27FC236}">
                <a16:creationId xmlns:a16="http://schemas.microsoft.com/office/drawing/2014/main" id="{83D8F69F-56AF-6B47-A011-41C25FEF1898}"/>
              </a:ext>
            </a:extLst>
          </p:cNvPr>
          <p:cNvGrpSpPr/>
          <p:nvPr/>
        </p:nvGrpSpPr>
        <p:grpSpPr>
          <a:xfrm>
            <a:off x="182769" y="4720313"/>
            <a:ext cx="11836952" cy="813600"/>
            <a:chOff x="177521" y="4680557"/>
            <a:chExt cx="11836952" cy="813600"/>
          </a:xfrm>
        </p:grpSpPr>
        <p:sp>
          <p:nvSpPr>
            <p:cNvPr id="9" name="Rectangle 8">
              <a:extLst>
                <a:ext uri="{FF2B5EF4-FFF2-40B4-BE49-F238E27FC236}">
                  <a16:creationId xmlns:a16="http://schemas.microsoft.com/office/drawing/2014/main" id="{7DE50CB8-477F-7E4B-A917-102FC2F66823}"/>
                </a:ext>
              </a:extLst>
            </p:cNvPr>
            <p:cNvSpPr/>
            <p:nvPr/>
          </p:nvSpPr>
          <p:spPr>
            <a:xfrm>
              <a:off x="1596023" y="4797663"/>
              <a:ext cx="9122439" cy="646331"/>
            </a:xfrm>
            <a:prstGeom prst="rect">
              <a:avLst/>
            </a:prstGeom>
          </p:spPr>
          <p:txBody>
            <a:bodyPr wrap="square" lIns="91440" tIns="45720" rIns="91440" bIns="45720" anchor="t">
              <a:spAutoFit/>
            </a:bodyPr>
            <a:lstStyle/>
            <a:p>
              <a:pPr>
                <a:spcAft>
                  <a:spcPts val="0"/>
                </a:spcAft>
              </a:pPr>
              <a:r>
                <a:rPr lang="en-US" dirty="0">
                  <a:latin typeface="Poppins" pitchFamily="2" charset="77"/>
                  <a:cs typeface="Poppins" pitchFamily="2" charset="77"/>
                </a:rPr>
                <a:t>Specific facilitation arrangements for wine, organics, automotive, pharmaceuticals and chemicals</a:t>
              </a:r>
              <a:endParaRPr lang="en-US" dirty="0">
                <a:latin typeface="Poppins" pitchFamily="2" charset="77"/>
                <a:ea typeface="Calibri" panose="020F0502020204030204" pitchFamily="34" charset="0"/>
                <a:cs typeface="Poppins" pitchFamily="2" charset="77"/>
              </a:endParaRPr>
            </a:p>
          </p:txBody>
        </p:sp>
        <p:pic>
          <p:nvPicPr>
            <p:cNvPr id="14" name="Picture 8" descr="Facilitator Icon Images, Stock Photos &amp; Vectors | Shutterstock">
              <a:extLst>
                <a:ext uri="{FF2B5EF4-FFF2-40B4-BE49-F238E27FC236}">
                  <a16:creationId xmlns:a16="http://schemas.microsoft.com/office/drawing/2014/main" id="{12A43BA2-6949-2943-98CB-3C601CC5B7A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371" t="11391" r="20439" b="17847"/>
            <a:stretch/>
          </p:blipFill>
          <p:spPr bwMode="auto">
            <a:xfrm>
              <a:off x="415138" y="4845492"/>
              <a:ext cx="696664" cy="53857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a:extLst>
                <a:ext uri="{FF2B5EF4-FFF2-40B4-BE49-F238E27FC236}">
                  <a16:creationId xmlns:a16="http://schemas.microsoft.com/office/drawing/2014/main" id="{2CDE66BC-437D-BF4D-B37E-A753874D45BF}"/>
                </a:ext>
              </a:extLst>
            </p:cNvPr>
            <p:cNvSpPr/>
            <p:nvPr/>
          </p:nvSpPr>
          <p:spPr>
            <a:xfrm>
              <a:off x="177521" y="4680557"/>
              <a:ext cx="11836952" cy="813600"/>
            </a:xfrm>
            <a:prstGeom prst="roundRect">
              <a:avLst/>
            </a:prstGeom>
            <a:noFill/>
            <a:ln w="22225">
              <a:solidFill>
                <a:srgbClr val="11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270952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1596023" y="280678"/>
            <a:ext cx="8999951"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Rules of Origin</a:t>
            </a: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6509" y="5962279"/>
            <a:ext cx="1990587" cy="800470"/>
          </a:xfrm>
          <a:prstGeom prst="rect">
            <a:avLst/>
          </a:prstGeom>
        </p:spPr>
      </p:pic>
      <p:sp>
        <p:nvSpPr>
          <p:cNvPr id="5" name="Rounded Rectangle 4">
            <a:extLst>
              <a:ext uri="{FF2B5EF4-FFF2-40B4-BE49-F238E27FC236}">
                <a16:creationId xmlns:a16="http://schemas.microsoft.com/office/drawing/2014/main" id="{58D94CF3-63AA-0245-97FB-23480F1BADD9}"/>
              </a:ext>
            </a:extLst>
          </p:cNvPr>
          <p:cNvSpPr/>
          <p:nvPr/>
        </p:nvSpPr>
        <p:spPr>
          <a:xfrm>
            <a:off x="2782955" y="1371912"/>
            <a:ext cx="2716696" cy="866110"/>
          </a:xfrm>
          <a:prstGeom prst="roundRect">
            <a:avLst/>
          </a:prstGeom>
          <a:noFill/>
          <a:ln w="38100">
            <a:solidFill>
              <a:srgbClr val="11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Originating Products</a:t>
            </a:r>
          </a:p>
        </p:txBody>
      </p:sp>
      <p:sp>
        <p:nvSpPr>
          <p:cNvPr id="25" name="Rounded Rectangle 24">
            <a:extLst>
              <a:ext uri="{FF2B5EF4-FFF2-40B4-BE49-F238E27FC236}">
                <a16:creationId xmlns:a16="http://schemas.microsoft.com/office/drawing/2014/main" id="{05AA3BBF-1DD4-1745-8A81-059258E7DC02}"/>
              </a:ext>
            </a:extLst>
          </p:cNvPr>
          <p:cNvSpPr/>
          <p:nvPr/>
        </p:nvSpPr>
        <p:spPr>
          <a:xfrm>
            <a:off x="748748" y="3121150"/>
            <a:ext cx="2716696" cy="2378502"/>
          </a:xfrm>
          <a:prstGeom prst="roundRect">
            <a:avLst/>
          </a:prstGeom>
          <a:noFill/>
          <a:ln w="38100">
            <a:solidFill>
              <a:srgbClr val="9AC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Goods have been </a:t>
            </a:r>
            <a:r>
              <a:rPr lang="en-US" sz="1400" b="1" dirty="0">
                <a:solidFill>
                  <a:schemeClr val="tx1"/>
                </a:solidFill>
              </a:rPr>
              <a:t>wholly obtained</a:t>
            </a:r>
            <a:r>
              <a:rPr lang="en-US" sz="1400" dirty="0">
                <a:solidFill>
                  <a:schemeClr val="tx1"/>
                </a:solidFill>
              </a:rPr>
              <a:t> in UK or EU (goods grown or harvested, live animals born &amp; raised, products from live animals raised there, products from slaughtered animals born and raised there, fish caught in territorial waters)</a:t>
            </a:r>
            <a:endParaRPr lang="en-GB" sz="1400" dirty="0">
              <a:solidFill>
                <a:schemeClr val="tx1"/>
              </a:solidFill>
            </a:endParaRPr>
          </a:p>
        </p:txBody>
      </p:sp>
      <p:cxnSp>
        <p:nvCxnSpPr>
          <p:cNvPr id="33" name="Curved Connector 32">
            <a:extLst>
              <a:ext uri="{FF2B5EF4-FFF2-40B4-BE49-F238E27FC236}">
                <a16:creationId xmlns:a16="http://schemas.microsoft.com/office/drawing/2014/main" id="{B24785DD-79C8-A244-BCFA-D261EB78C828}"/>
              </a:ext>
            </a:extLst>
          </p:cNvPr>
          <p:cNvCxnSpPr>
            <a:cxnSpLocks/>
            <a:stCxn id="5" idx="2"/>
            <a:endCxn id="25" idx="0"/>
          </p:cNvCxnSpPr>
          <p:nvPr/>
        </p:nvCxnSpPr>
        <p:spPr>
          <a:xfrm rot="5400000">
            <a:off x="2682636" y="1662483"/>
            <a:ext cx="883128" cy="2034207"/>
          </a:xfrm>
          <a:prstGeom prst="curvedConnector3">
            <a:avLst/>
          </a:prstGeom>
          <a:ln w="38100">
            <a:solidFill>
              <a:srgbClr val="114433"/>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25ACC913-F9C7-664D-A42F-752C7C1035A4}"/>
              </a:ext>
            </a:extLst>
          </p:cNvPr>
          <p:cNvSpPr/>
          <p:nvPr/>
        </p:nvSpPr>
        <p:spPr>
          <a:xfrm>
            <a:off x="4764153" y="3121150"/>
            <a:ext cx="2716696" cy="2378502"/>
          </a:xfrm>
          <a:prstGeom prst="roundRect">
            <a:avLst/>
          </a:prstGeom>
          <a:noFill/>
          <a:ln w="38100">
            <a:solidFill>
              <a:srgbClr val="9AC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Goods substantially transformed inline with relevant </a:t>
            </a:r>
          </a:p>
          <a:p>
            <a:pPr algn="ctr"/>
            <a:r>
              <a:rPr lang="en-US" sz="1400" dirty="0">
                <a:solidFill>
                  <a:schemeClr val="tx1"/>
                </a:solidFill>
              </a:rPr>
              <a:t>Product-Specific Rule: </a:t>
            </a:r>
          </a:p>
          <a:p>
            <a:pPr algn="ctr"/>
            <a:r>
              <a:rPr lang="en-US" sz="1400" dirty="0">
                <a:solidFill>
                  <a:schemeClr val="tx1"/>
                </a:solidFill>
              </a:rPr>
              <a:t>Value added/percentage</a:t>
            </a:r>
          </a:p>
          <a:p>
            <a:pPr algn="ctr"/>
            <a:r>
              <a:rPr lang="en-US" sz="1400" dirty="0">
                <a:solidFill>
                  <a:schemeClr val="tx1"/>
                </a:solidFill>
              </a:rPr>
              <a:t>change of tariff classification</a:t>
            </a:r>
          </a:p>
          <a:p>
            <a:pPr algn="ctr"/>
            <a:r>
              <a:rPr lang="en-US" sz="1400" dirty="0">
                <a:solidFill>
                  <a:schemeClr val="tx1"/>
                </a:solidFill>
              </a:rPr>
              <a:t>Specific Process</a:t>
            </a:r>
          </a:p>
        </p:txBody>
      </p:sp>
      <p:sp>
        <p:nvSpPr>
          <p:cNvPr id="35" name="Rounded Rectangle 34">
            <a:extLst>
              <a:ext uri="{FF2B5EF4-FFF2-40B4-BE49-F238E27FC236}">
                <a16:creationId xmlns:a16="http://schemas.microsoft.com/office/drawing/2014/main" id="{EB5E8B36-38E2-BA40-9C95-22A52BC4996B}"/>
              </a:ext>
            </a:extLst>
          </p:cNvPr>
          <p:cNvSpPr/>
          <p:nvPr/>
        </p:nvSpPr>
        <p:spPr>
          <a:xfrm>
            <a:off x="8726550" y="3121150"/>
            <a:ext cx="2716696" cy="2378502"/>
          </a:xfrm>
          <a:prstGeom prst="roundRect">
            <a:avLst/>
          </a:prstGeom>
          <a:noFill/>
          <a:ln w="38100">
            <a:solidFill>
              <a:srgbClr val="9AC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For example, if a UK-manufactured engine contains 30% non-originating content but meets its rule of origin, if that engine is used in the production of a car in the UK or EU, 100% of the value of that engine can be counted towards the originating content of the car. </a:t>
            </a:r>
          </a:p>
        </p:txBody>
      </p:sp>
      <p:cxnSp>
        <p:nvCxnSpPr>
          <p:cNvPr id="38" name="Curved Connector 37">
            <a:extLst>
              <a:ext uri="{FF2B5EF4-FFF2-40B4-BE49-F238E27FC236}">
                <a16:creationId xmlns:a16="http://schemas.microsoft.com/office/drawing/2014/main" id="{BBC66E91-782D-D24C-AF7A-7A3E791875B3}"/>
              </a:ext>
            </a:extLst>
          </p:cNvPr>
          <p:cNvCxnSpPr>
            <a:cxnSpLocks/>
            <a:stCxn id="5" idx="2"/>
            <a:endCxn id="34" idx="0"/>
          </p:cNvCxnSpPr>
          <p:nvPr/>
        </p:nvCxnSpPr>
        <p:spPr>
          <a:xfrm rot="16200000" flipH="1">
            <a:off x="4690338" y="1688987"/>
            <a:ext cx="883128" cy="1981198"/>
          </a:xfrm>
          <a:prstGeom prst="curvedConnector3">
            <a:avLst/>
          </a:prstGeom>
          <a:ln w="34925">
            <a:solidFill>
              <a:srgbClr val="11443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5B4F335-B6ED-E240-A63F-5D01E7508268}"/>
              </a:ext>
            </a:extLst>
          </p:cNvPr>
          <p:cNvCxnSpPr>
            <a:cxnSpLocks/>
            <a:stCxn id="34" idx="3"/>
            <a:endCxn id="35" idx="1"/>
          </p:cNvCxnSpPr>
          <p:nvPr/>
        </p:nvCxnSpPr>
        <p:spPr>
          <a:xfrm>
            <a:off x="7480849" y="4310401"/>
            <a:ext cx="1245701" cy="0"/>
          </a:xfrm>
          <a:prstGeom prst="straightConnector1">
            <a:avLst/>
          </a:prstGeom>
          <a:ln w="44450">
            <a:solidFill>
              <a:srgbClr val="9AC32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80760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726109" y="280678"/>
            <a:ext cx="10479466"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Rules for Small Consignments of Goods into EU</a:t>
            </a: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6509" y="5962279"/>
            <a:ext cx="1990587" cy="800470"/>
          </a:xfrm>
          <a:prstGeom prst="rect">
            <a:avLst/>
          </a:prstGeom>
        </p:spPr>
      </p:pic>
      <p:graphicFrame>
        <p:nvGraphicFramePr>
          <p:cNvPr id="6" name="Table 5">
            <a:extLst>
              <a:ext uri="{FF2B5EF4-FFF2-40B4-BE49-F238E27FC236}">
                <a16:creationId xmlns:a16="http://schemas.microsoft.com/office/drawing/2014/main" id="{2EC4BFEE-64F7-CA43-83C1-1F379538D55D}"/>
              </a:ext>
            </a:extLst>
          </p:cNvPr>
          <p:cNvGraphicFramePr>
            <a:graphicFrameLocks noGrp="1"/>
          </p:cNvGraphicFramePr>
          <p:nvPr>
            <p:extLst>
              <p:ext uri="{D42A27DB-BD31-4B8C-83A1-F6EECF244321}">
                <p14:modId xmlns:p14="http://schemas.microsoft.com/office/powerpoint/2010/main" val="1563016608"/>
              </p:ext>
            </p:extLst>
          </p:nvPr>
        </p:nvGraphicFramePr>
        <p:xfrm>
          <a:off x="2107096" y="1923901"/>
          <a:ext cx="8127999" cy="2807906"/>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223970607"/>
                    </a:ext>
                  </a:extLst>
                </a:gridCol>
                <a:gridCol w="2709333">
                  <a:extLst>
                    <a:ext uri="{9D8B030D-6E8A-4147-A177-3AD203B41FA5}">
                      <a16:colId xmlns:a16="http://schemas.microsoft.com/office/drawing/2014/main" val="4242295327"/>
                    </a:ext>
                  </a:extLst>
                </a:gridCol>
                <a:gridCol w="2709333">
                  <a:extLst>
                    <a:ext uri="{9D8B030D-6E8A-4147-A177-3AD203B41FA5}">
                      <a16:colId xmlns:a16="http://schemas.microsoft.com/office/drawing/2014/main" val="3198844545"/>
                    </a:ext>
                  </a:extLst>
                </a:gridCol>
              </a:tblGrid>
              <a:tr h="607264">
                <a:tc gridSpan="3">
                  <a:txBody>
                    <a:bodyPr/>
                    <a:lstStyle/>
                    <a:p>
                      <a:pPr algn="ctr"/>
                      <a:r>
                        <a:rPr lang="en-US" sz="2800" b="0" i="0" dirty="0">
                          <a:latin typeface="Poppins Medium" pitchFamily="2" charset="77"/>
                          <a:cs typeface="Poppins Medium" pitchFamily="2" charset="77"/>
                        </a:rPr>
                        <a:t>Proof of Origin Waiver</a:t>
                      </a:r>
                    </a:p>
                  </a:txBody>
                  <a:tcPr anchor="ctr">
                    <a:lnB w="38100" cap="flat" cmpd="sng" algn="ctr">
                      <a:solidFill>
                        <a:srgbClr val="9AC325"/>
                      </a:solidFill>
                      <a:prstDash val="solid"/>
                      <a:round/>
                      <a:headEnd type="none" w="med" len="med"/>
                      <a:tailEnd type="none" w="med" len="med"/>
                    </a:lnB>
                    <a:solidFill>
                      <a:srgbClr val="114433"/>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01982113"/>
                  </a:ext>
                </a:extLst>
              </a:tr>
              <a:tr h="2200642">
                <a:tc>
                  <a:txBody>
                    <a:bodyPr/>
                    <a:lstStyle/>
                    <a:p>
                      <a:pPr algn="ctr"/>
                      <a:r>
                        <a:rPr lang="en-US" b="0" i="0" dirty="0">
                          <a:latin typeface="Poppins" pitchFamily="2" charset="77"/>
                          <a:cs typeface="Poppins" pitchFamily="2" charset="77"/>
                        </a:rPr>
                        <a:t>Small packages:</a:t>
                      </a:r>
                    </a:p>
                    <a:p>
                      <a:pPr algn="ctr"/>
                      <a:r>
                        <a:rPr lang="en-US" b="0" i="0" dirty="0">
                          <a:latin typeface="Poppins" pitchFamily="2" charset="77"/>
                          <a:cs typeface="Poppins" pitchFamily="2" charset="77"/>
                        </a:rPr>
                        <a:t>Value under EUR500</a:t>
                      </a:r>
                    </a:p>
                  </a:txBody>
                  <a:tcPr anchor="ctr">
                    <a:lnT w="38100" cap="flat" cmpd="sng" algn="ctr">
                      <a:solidFill>
                        <a:srgbClr val="9AC325"/>
                      </a:solidFill>
                      <a:prstDash val="solid"/>
                      <a:round/>
                      <a:headEnd type="none" w="med" len="med"/>
                      <a:tailEnd type="none" w="med" len="med"/>
                    </a:lnT>
                    <a:solidFill>
                      <a:schemeClr val="bg1">
                        <a:lumMod val="85000"/>
                      </a:schemeClr>
                    </a:solidFill>
                  </a:tcPr>
                </a:tc>
                <a:tc>
                  <a:txBody>
                    <a:bodyPr/>
                    <a:lstStyle/>
                    <a:p>
                      <a:pPr algn="ctr"/>
                      <a:r>
                        <a:rPr lang="en-US" b="0" i="0" dirty="0">
                          <a:latin typeface="Poppins" pitchFamily="2" charset="77"/>
                          <a:cs typeface="Poppins" pitchFamily="2" charset="77"/>
                        </a:rPr>
                        <a:t>Traveler’s personal luggage: Value under EUR1200</a:t>
                      </a:r>
                    </a:p>
                  </a:txBody>
                  <a:tcPr anchor="ctr">
                    <a:lnT w="38100" cap="flat" cmpd="sng" algn="ctr">
                      <a:solidFill>
                        <a:srgbClr val="9AC325"/>
                      </a:solidFill>
                      <a:prstDash val="solid"/>
                      <a:round/>
                      <a:headEnd type="none" w="med" len="med"/>
                      <a:tailEnd type="none" w="med" len="med"/>
                    </a:lnT>
                    <a:solidFill>
                      <a:schemeClr val="bg1">
                        <a:lumMod val="85000"/>
                      </a:schemeClr>
                    </a:solidFill>
                  </a:tcPr>
                </a:tc>
                <a:tc>
                  <a:txBody>
                    <a:bodyPr/>
                    <a:lstStyle/>
                    <a:p>
                      <a:pPr algn="ctr"/>
                      <a:r>
                        <a:rPr lang="en-US" b="0" i="0" dirty="0">
                          <a:solidFill>
                            <a:srgbClr val="FF0000"/>
                          </a:solidFill>
                          <a:latin typeface="Poppins" pitchFamily="2" charset="77"/>
                          <a:cs typeface="Poppins" pitchFamily="2" charset="77"/>
                        </a:rPr>
                        <a:t>Commercial imports: Not applicable</a:t>
                      </a:r>
                    </a:p>
                  </a:txBody>
                  <a:tcPr anchor="ctr">
                    <a:lnT w="38100" cap="flat" cmpd="sng" algn="ctr">
                      <a:solidFill>
                        <a:srgbClr val="9AC325"/>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697407316"/>
                  </a:ext>
                </a:extLst>
              </a:tr>
            </a:tbl>
          </a:graphicData>
        </a:graphic>
      </p:graphicFrame>
      <p:sp>
        <p:nvSpPr>
          <p:cNvPr id="8" name="Rectangle 7">
            <a:extLst>
              <a:ext uri="{FF2B5EF4-FFF2-40B4-BE49-F238E27FC236}">
                <a16:creationId xmlns:a16="http://schemas.microsoft.com/office/drawing/2014/main" id="{F718788D-3C30-5C4D-8D4C-74A440970C21}"/>
              </a:ext>
            </a:extLst>
          </p:cNvPr>
          <p:cNvSpPr/>
          <p:nvPr/>
        </p:nvSpPr>
        <p:spPr>
          <a:xfrm>
            <a:off x="437318" y="5177766"/>
            <a:ext cx="11317356" cy="338554"/>
          </a:xfrm>
          <a:prstGeom prst="rect">
            <a:avLst/>
          </a:prstGeom>
        </p:spPr>
        <p:txBody>
          <a:bodyPr wrap="square">
            <a:spAutoFit/>
          </a:bodyPr>
          <a:lstStyle/>
          <a:p>
            <a:r>
              <a:rPr lang="en-GB" sz="1600" dirty="0"/>
              <a:t>Source: https://</a:t>
            </a:r>
            <a:r>
              <a:rPr lang="en-GB" sz="1600" dirty="0" err="1"/>
              <a:t>www.gov.uk</a:t>
            </a:r>
            <a:r>
              <a:rPr lang="en-GB" sz="1600" dirty="0"/>
              <a:t>/government/publications/rules-of-origin-for-goods-moving-between-the-uk-and-eu-from-1-january-2021</a:t>
            </a:r>
          </a:p>
        </p:txBody>
      </p:sp>
    </p:spTree>
    <p:extLst>
      <p:ext uri="{BB962C8B-B14F-4D97-AF65-F5344CB8AC3E}">
        <p14:creationId xmlns:p14="http://schemas.microsoft.com/office/powerpoint/2010/main" val="11317415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569838" y="276593"/>
            <a:ext cx="10595980"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Rules for Small Consignments of Goods into UK</a:t>
            </a: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6509" y="5962279"/>
            <a:ext cx="1990587" cy="800470"/>
          </a:xfrm>
          <a:prstGeom prst="rect">
            <a:avLst/>
          </a:prstGeom>
        </p:spPr>
      </p:pic>
      <p:graphicFrame>
        <p:nvGraphicFramePr>
          <p:cNvPr id="9" name="Table 8">
            <a:extLst>
              <a:ext uri="{FF2B5EF4-FFF2-40B4-BE49-F238E27FC236}">
                <a16:creationId xmlns:a16="http://schemas.microsoft.com/office/drawing/2014/main" id="{DB2E07A7-AD92-AE43-A7C7-512C08E58210}"/>
              </a:ext>
            </a:extLst>
          </p:cNvPr>
          <p:cNvGraphicFramePr>
            <a:graphicFrameLocks noGrp="1"/>
          </p:cNvGraphicFramePr>
          <p:nvPr>
            <p:extLst>
              <p:ext uri="{D42A27DB-BD31-4B8C-83A1-F6EECF244321}">
                <p14:modId xmlns:p14="http://schemas.microsoft.com/office/powerpoint/2010/main" val="2457167701"/>
              </p:ext>
            </p:extLst>
          </p:nvPr>
        </p:nvGraphicFramePr>
        <p:xfrm>
          <a:off x="2517910" y="2150252"/>
          <a:ext cx="7156174" cy="2807906"/>
        </p:xfrm>
        <a:graphic>
          <a:graphicData uri="http://schemas.openxmlformats.org/drawingml/2006/table">
            <a:tbl>
              <a:tblPr firstRow="1" bandRow="1">
                <a:tableStyleId>{5C22544A-7EE6-4342-B048-85BDC9FD1C3A}</a:tableStyleId>
              </a:tblPr>
              <a:tblGrid>
                <a:gridCol w="3564838">
                  <a:extLst>
                    <a:ext uri="{9D8B030D-6E8A-4147-A177-3AD203B41FA5}">
                      <a16:colId xmlns:a16="http://schemas.microsoft.com/office/drawing/2014/main" val="2223970607"/>
                    </a:ext>
                  </a:extLst>
                </a:gridCol>
                <a:gridCol w="3591336">
                  <a:extLst>
                    <a:ext uri="{9D8B030D-6E8A-4147-A177-3AD203B41FA5}">
                      <a16:colId xmlns:a16="http://schemas.microsoft.com/office/drawing/2014/main" val="4242295327"/>
                    </a:ext>
                  </a:extLst>
                </a:gridCol>
              </a:tblGrid>
              <a:tr h="607264">
                <a:tc>
                  <a:txBody>
                    <a:bodyPr/>
                    <a:lstStyle/>
                    <a:p>
                      <a:pPr algn="ctr"/>
                      <a:r>
                        <a:rPr lang="en-US" sz="2800" b="0" i="0" dirty="0">
                          <a:latin typeface="Poppins Medium" pitchFamily="2" charset="77"/>
                          <a:cs typeface="Poppins Medium" pitchFamily="2" charset="77"/>
                        </a:rPr>
                        <a:t>+</a:t>
                      </a:r>
                    </a:p>
                  </a:txBody>
                  <a:tcPr anchor="ctr">
                    <a:lnB w="38100" cap="flat" cmpd="sng" algn="ctr">
                      <a:solidFill>
                        <a:srgbClr val="9AC325"/>
                      </a:solidFill>
                      <a:prstDash val="solid"/>
                      <a:round/>
                      <a:headEnd type="none" w="med" len="med"/>
                      <a:tailEnd type="none" w="med" len="med"/>
                    </a:lnB>
                    <a:solidFill>
                      <a:srgbClr val="114433"/>
                    </a:solidFill>
                  </a:tcPr>
                </a:tc>
                <a:tc>
                  <a:txBody>
                    <a:bodyPr/>
                    <a:lstStyle/>
                    <a:p>
                      <a:pPr algn="ctr"/>
                      <a:r>
                        <a:rPr lang="en-US" sz="2800" b="0" i="0" dirty="0">
                          <a:latin typeface="Poppins Medium" pitchFamily="2" charset="77"/>
                          <a:cs typeface="Poppins Medium" pitchFamily="2" charset="77"/>
                        </a:rPr>
                        <a:t>-</a:t>
                      </a:r>
                    </a:p>
                  </a:txBody>
                  <a:tcPr anchor="ctr">
                    <a:lnB w="38100" cap="flat" cmpd="sng" algn="ctr">
                      <a:solidFill>
                        <a:srgbClr val="9AC325"/>
                      </a:solidFill>
                      <a:prstDash val="solid"/>
                      <a:round/>
                      <a:headEnd type="none" w="med" len="med"/>
                      <a:tailEnd type="none" w="med" len="med"/>
                    </a:lnB>
                    <a:solidFill>
                      <a:srgbClr val="114433"/>
                    </a:solidFill>
                  </a:tcPr>
                </a:tc>
                <a:extLst>
                  <a:ext uri="{0D108BD9-81ED-4DB2-BD59-A6C34878D82A}">
                    <a16:rowId xmlns:a16="http://schemas.microsoft.com/office/drawing/2014/main" val="801982113"/>
                  </a:ext>
                </a:extLst>
              </a:tr>
              <a:tr h="2200642">
                <a:tc>
                  <a:txBody>
                    <a:bodyPr/>
                    <a:lstStyle/>
                    <a:p>
                      <a:pPr algn="ctr"/>
                      <a:r>
                        <a:rPr lang="en-US" b="0" i="0" dirty="0">
                          <a:latin typeface="Poppins" pitchFamily="2" charset="77"/>
                          <a:cs typeface="Poppins" pitchFamily="2" charset="77"/>
                        </a:rPr>
                        <a:t>Waiver applies to any goods valued under £1000</a:t>
                      </a:r>
                    </a:p>
                  </a:txBody>
                  <a:tcPr anchor="ctr">
                    <a:lnT w="38100" cap="flat" cmpd="sng" algn="ctr">
                      <a:solidFill>
                        <a:srgbClr val="9AC325"/>
                      </a:solidFill>
                      <a:prstDash val="solid"/>
                      <a:round/>
                      <a:headEnd type="none" w="med" len="med"/>
                      <a:tailEnd type="none" w="med" len="med"/>
                    </a:lnT>
                    <a:solidFill>
                      <a:schemeClr val="bg1">
                        <a:lumMod val="85000"/>
                      </a:schemeClr>
                    </a:solidFill>
                  </a:tcPr>
                </a:tc>
                <a:tc>
                  <a:txBody>
                    <a:bodyPr/>
                    <a:lstStyle/>
                    <a:p>
                      <a:pPr algn="ctr"/>
                      <a:r>
                        <a:rPr lang="en-US" b="0" i="0" dirty="0">
                          <a:latin typeface="Poppins" pitchFamily="2" charset="77"/>
                          <a:cs typeface="Poppins" pitchFamily="2" charset="77"/>
                        </a:rPr>
                        <a:t>Waivers do not apply if it is established that the import forms a series of importations that are being made separately to avoid the rules of origin requirements.</a:t>
                      </a:r>
                    </a:p>
                  </a:txBody>
                  <a:tcPr anchor="ctr">
                    <a:lnT w="38100" cap="flat" cmpd="sng" algn="ctr">
                      <a:solidFill>
                        <a:srgbClr val="9AC325"/>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2697407316"/>
                  </a:ext>
                </a:extLst>
              </a:tr>
            </a:tbl>
          </a:graphicData>
        </a:graphic>
      </p:graphicFrame>
    </p:spTree>
    <p:extLst>
      <p:ext uri="{BB962C8B-B14F-4D97-AF65-F5344CB8AC3E}">
        <p14:creationId xmlns:p14="http://schemas.microsoft.com/office/powerpoint/2010/main" val="5950769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B183BA-BE6C-1149-9A2F-DBC4AC692F19}"/>
              </a:ext>
            </a:extLst>
          </p:cNvPr>
          <p:cNvSpPr/>
          <p:nvPr/>
        </p:nvSpPr>
        <p:spPr>
          <a:xfrm>
            <a:off x="0" y="0"/>
            <a:ext cx="12192001" cy="1146132"/>
          </a:xfrm>
          <a:prstGeom prst="rect">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6DD495-20CD-9145-B89D-93BDCFE75753}"/>
              </a:ext>
            </a:extLst>
          </p:cNvPr>
          <p:cNvSpPr/>
          <p:nvPr/>
        </p:nvSpPr>
        <p:spPr>
          <a:xfrm>
            <a:off x="-3" y="1058449"/>
            <a:ext cx="12192001" cy="87682"/>
          </a:xfrm>
          <a:prstGeom prst="rect">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8E4D35-D19B-1A4D-8CDB-EBDC4DDBC53E}"/>
              </a:ext>
            </a:extLst>
          </p:cNvPr>
          <p:cNvSpPr txBox="1"/>
          <p:nvPr/>
        </p:nvSpPr>
        <p:spPr>
          <a:xfrm>
            <a:off x="569838" y="276593"/>
            <a:ext cx="10595980" cy="584775"/>
          </a:xfrm>
          <a:prstGeom prst="rect">
            <a:avLst/>
          </a:prstGeom>
          <a:noFill/>
        </p:spPr>
        <p:txBody>
          <a:bodyPr wrap="square" rtlCol="0">
            <a:spAutoFit/>
          </a:bodyPr>
          <a:lstStyle/>
          <a:p>
            <a:pPr lvl="1" algn="ctr"/>
            <a:r>
              <a:rPr lang="en-US" sz="3200" dirty="0">
                <a:solidFill>
                  <a:schemeClr val="bg1"/>
                </a:solidFill>
                <a:latin typeface="Poppins" pitchFamily="2" charset="77"/>
                <a:cs typeface="Poppins" pitchFamily="2" charset="77"/>
              </a:rPr>
              <a:t>Statement of Origin</a:t>
            </a:r>
          </a:p>
        </p:txBody>
      </p:sp>
      <p:pic>
        <p:nvPicPr>
          <p:cNvPr id="12" name="Picture 11">
            <a:extLst>
              <a:ext uri="{FF2B5EF4-FFF2-40B4-BE49-F238E27FC236}">
                <a16:creationId xmlns:a16="http://schemas.microsoft.com/office/drawing/2014/main" id="{D91A2035-7352-DD41-A227-456AC4F420B2}"/>
              </a:ext>
            </a:extLst>
          </p:cNvPr>
          <p:cNvPicPr>
            <a:picLocks noChangeAspect="1"/>
          </p:cNvPicPr>
          <p:nvPr/>
        </p:nvPicPr>
        <p:blipFill>
          <a:blip r:embed="rId3"/>
          <a:stretch>
            <a:fillRect/>
          </a:stretch>
        </p:blipFill>
        <p:spPr>
          <a:xfrm>
            <a:off x="116509" y="5962279"/>
            <a:ext cx="1990587" cy="800470"/>
          </a:xfrm>
          <a:prstGeom prst="rect">
            <a:avLst/>
          </a:prstGeom>
        </p:spPr>
      </p:pic>
      <p:pic>
        <p:nvPicPr>
          <p:cNvPr id="5" name="Picture 4">
            <a:extLst>
              <a:ext uri="{FF2B5EF4-FFF2-40B4-BE49-F238E27FC236}">
                <a16:creationId xmlns:a16="http://schemas.microsoft.com/office/drawing/2014/main" id="{CA20C272-3037-384D-BDA0-3C53173B3D69}"/>
              </a:ext>
            </a:extLst>
          </p:cNvPr>
          <p:cNvPicPr>
            <a:picLocks noChangeAspect="1"/>
          </p:cNvPicPr>
          <p:nvPr/>
        </p:nvPicPr>
        <p:blipFill>
          <a:blip r:embed="rId4"/>
          <a:stretch>
            <a:fillRect/>
          </a:stretch>
        </p:blipFill>
        <p:spPr>
          <a:xfrm>
            <a:off x="2560984" y="1718780"/>
            <a:ext cx="1782417" cy="1782417"/>
          </a:xfrm>
          <a:prstGeom prst="rect">
            <a:avLst/>
          </a:prstGeom>
        </p:spPr>
      </p:pic>
      <p:pic>
        <p:nvPicPr>
          <p:cNvPr id="6" name="Picture 5">
            <a:extLst>
              <a:ext uri="{FF2B5EF4-FFF2-40B4-BE49-F238E27FC236}">
                <a16:creationId xmlns:a16="http://schemas.microsoft.com/office/drawing/2014/main" id="{D20F3318-73DA-A340-8994-31A0A7C32031}"/>
              </a:ext>
            </a:extLst>
          </p:cNvPr>
          <p:cNvPicPr>
            <a:picLocks noChangeAspect="1"/>
          </p:cNvPicPr>
          <p:nvPr/>
        </p:nvPicPr>
        <p:blipFill>
          <a:blip r:embed="rId5"/>
          <a:stretch>
            <a:fillRect/>
          </a:stretch>
        </p:blipFill>
        <p:spPr>
          <a:xfrm>
            <a:off x="2561401" y="4028662"/>
            <a:ext cx="1782000" cy="1782000"/>
          </a:xfrm>
          <a:prstGeom prst="rect">
            <a:avLst/>
          </a:prstGeom>
        </p:spPr>
      </p:pic>
      <p:grpSp>
        <p:nvGrpSpPr>
          <p:cNvPr id="17" name="Group 16">
            <a:extLst>
              <a:ext uri="{FF2B5EF4-FFF2-40B4-BE49-F238E27FC236}">
                <a16:creationId xmlns:a16="http://schemas.microsoft.com/office/drawing/2014/main" id="{8490E775-983F-C048-B970-BC31853FA299}"/>
              </a:ext>
            </a:extLst>
          </p:cNvPr>
          <p:cNvGrpSpPr/>
          <p:nvPr/>
        </p:nvGrpSpPr>
        <p:grpSpPr>
          <a:xfrm>
            <a:off x="3660913" y="2709981"/>
            <a:ext cx="954156" cy="954156"/>
            <a:chOff x="5645426" y="2491409"/>
            <a:chExt cx="954156" cy="954156"/>
          </a:xfrm>
        </p:grpSpPr>
        <p:sp>
          <p:nvSpPr>
            <p:cNvPr id="10" name="Oval 9">
              <a:extLst>
                <a:ext uri="{FF2B5EF4-FFF2-40B4-BE49-F238E27FC236}">
                  <a16:creationId xmlns:a16="http://schemas.microsoft.com/office/drawing/2014/main" id="{976868EA-B1C1-5B49-A07F-5FB2F429DBF6}"/>
                </a:ext>
              </a:extLst>
            </p:cNvPr>
            <p:cNvSpPr/>
            <p:nvPr/>
          </p:nvSpPr>
          <p:spPr>
            <a:xfrm>
              <a:off x="5645426" y="2491409"/>
              <a:ext cx="954156" cy="954156"/>
            </a:xfrm>
            <a:prstGeom prst="ellipse">
              <a:avLst/>
            </a:prstGeom>
            <a:solidFill>
              <a:schemeClr val="bg1"/>
            </a:solidFill>
            <a:ln w="69850">
              <a:solidFill>
                <a:srgbClr val="9AC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evron 12">
              <a:extLst>
                <a:ext uri="{FF2B5EF4-FFF2-40B4-BE49-F238E27FC236}">
                  <a16:creationId xmlns:a16="http://schemas.microsoft.com/office/drawing/2014/main" id="{91DAD2C3-9745-734F-B6F1-CCD10F038ECB}"/>
                </a:ext>
              </a:extLst>
            </p:cNvPr>
            <p:cNvSpPr/>
            <p:nvPr/>
          </p:nvSpPr>
          <p:spPr>
            <a:xfrm>
              <a:off x="5950225" y="2743200"/>
              <a:ext cx="437322" cy="477078"/>
            </a:xfrm>
            <a:prstGeom prst="chevron">
              <a:avLst/>
            </a:prstGeom>
            <a:solidFill>
              <a:srgbClr val="9AC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C325"/>
                </a:solidFill>
              </a:endParaRPr>
            </a:p>
          </p:txBody>
        </p:sp>
      </p:grpSp>
      <p:grpSp>
        <p:nvGrpSpPr>
          <p:cNvPr id="16" name="Group 15">
            <a:extLst>
              <a:ext uri="{FF2B5EF4-FFF2-40B4-BE49-F238E27FC236}">
                <a16:creationId xmlns:a16="http://schemas.microsoft.com/office/drawing/2014/main" id="{A2A9918C-9C7D-EE45-BC62-2EE56096DDCF}"/>
              </a:ext>
            </a:extLst>
          </p:cNvPr>
          <p:cNvGrpSpPr/>
          <p:nvPr/>
        </p:nvGrpSpPr>
        <p:grpSpPr>
          <a:xfrm>
            <a:off x="3707295" y="4955115"/>
            <a:ext cx="954156" cy="954156"/>
            <a:chOff x="5645425" y="4512366"/>
            <a:chExt cx="954156" cy="954156"/>
          </a:xfrm>
        </p:grpSpPr>
        <p:sp>
          <p:nvSpPr>
            <p:cNvPr id="14" name="Oval 13">
              <a:extLst>
                <a:ext uri="{FF2B5EF4-FFF2-40B4-BE49-F238E27FC236}">
                  <a16:creationId xmlns:a16="http://schemas.microsoft.com/office/drawing/2014/main" id="{926C60ED-4DEE-9D40-8B04-89D153ABC87A}"/>
                </a:ext>
              </a:extLst>
            </p:cNvPr>
            <p:cNvSpPr/>
            <p:nvPr/>
          </p:nvSpPr>
          <p:spPr>
            <a:xfrm rot="10800000">
              <a:off x="5645425" y="4512366"/>
              <a:ext cx="954156" cy="954156"/>
            </a:xfrm>
            <a:prstGeom prst="ellipse">
              <a:avLst/>
            </a:prstGeom>
            <a:solidFill>
              <a:schemeClr val="bg1"/>
            </a:solidFill>
            <a:ln w="69850">
              <a:solidFill>
                <a:srgbClr val="1144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a:extLst>
                <a:ext uri="{FF2B5EF4-FFF2-40B4-BE49-F238E27FC236}">
                  <a16:creationId xmlns:a16="http://schemas.microsoft.com/office/drawing/2014/main" id="{E5EE63F1-671C-7D4D-8005-EB68EA71C18B}"/>
                </a:ext>
              </a:extLst>
            </p:cNvPr>
            <p:cNvSpPr/>
            <p:nvPr/>
          </p:nvSpPr>
          <p:spPr>
            <a:xfrm rot="10800000">
              <a:off x="5881080" y="4750905"/>
              <a:ext cx="437322" cy="477078"/>
            </a:xfrm>
            <a:prstGeom prst="chevron">
              <a:avLst>
                <a:gd name="adj" fmla="val 43939"/>
              </a:avLst>
            </a:prstGeom>
            <a:solidFill>
              <a:srgbClr val="114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C325"/>
                </a:solidFill>
              </a:endParaRPr>
            </a:p>
          </p:txBody>
        </p:sp>
      </p:grpSp>
      <p:sp>
        <p:nvSpPr>
          <p:cNvPr id="18" name="Rectangle 17">
            <a:extLst>
              <a:ext uri="{FF2B5EF4-FFF2-40B4-BE49-F238E27FC236}">
                <a16:creationId xmlns:a16="http://schemas.microsoft.com/office/drawing/2014/main" id="{1B81F28C-9637-EE48-BC56-88F9156019E5}"/>
              </a:ext>
            </a:extLst>
          </p:cNvPr>
          <p:cNvSpPr/>
          <p:nvPr/>
        </p:nvSpPr>
        <p:spPr>
          <a:xfrm>
            <a:off x="4919868" y="2276981"/>
            <a:ext cx="6096000" cy="830997"/>
          </a:xfrm>
          <a:prstGeom prst="rect">
            <a:avLst/>
          </a:prstGeom>
        </p:spPr>
        <p:txBody>
          <a:bodyPr>
            <a:spAutoFit/>
          </a:bodyPr>
          <a:lstStyle/>
          <a:p>
            <a:pPr lvl="0"/>
            <a:r>
              <a:rPr lang="en-GB" sz="1600" u="sng" dirty="0">
                <a:solidFill>
                  <a:srgbClr val="114433"/>
                </a:solidFill>
                <a:latin typeface="Poppins" pitchFamily="2" charset="77"/>
                <a:cs typeface="Poppins" pitchFamily="2" charset="77"/>
              </a:rPr>
              <a:t>Exporter’s Statement </a:t>
            </a:r>
            <a:r>
              <a:rPr lang="en-GB" sz="1600" dirty="0">
                <a:solidFill>
                  <a:srgbClr val="114433"/>
                </a:solidFill>
                <a:latin typeface="Poppins" pitchFamily="2" charset="77"/>
                <a:cs typeface="Poppins" pitchFamily="2" charset="77"/>
              </a:rPr>
              <a:t>of origin provided on a commercial invoice or other commercial document that describes the goods</a:t>
            </a:r>
          </a:p>
        </p:txBody>
      </p:sp>
      <p:sp>
        <p:nvSpPr>
          <p:cNvPr id="19" name="Rectangle 18">
            <a:extLst>
              <a:ext uri="{FF2B5EF4-FFF2-40B4-BE49-F238E27FC236}">
                <a16:creationId xmlns:a16="http://schemas.microsoft.com/office/drawing/2014/main" id="{CC708089-7C5F-9547-B29F-0E8510372B58}"/>
              </a:ext>
            </a:extLst>
          </p:cNvPr>
          <p:cNvSpPr/>
          <p:nvPr/>
        </p:nvSpPr>
        <p:spPr>
          <a:xfrm>
            <a:off x="4919868" y="4539616"/>
            <a:ext cx="6096000" cy="1323439"/>
          </a:xfrm>
          <a:prstGeom prst="rect">
            <a:avLst/>
          </a:prstGeom>
        </p:spPr>
        <p:txBody>
          <a:bodyPr>
            <a:spAutoFit/>
          </a:bodyPr>
          <a:lstStyle/>
          <a:p>
            <a:pPr lvl="0"/>
            <a:r>
              <a:rPr lang="en-GB" sz="1600" u="sng" dirty="0">
                <a:solidFill>
                  <a:srgbClr val="114433"/>
                </a:solidFill>
                <a:latin typeface="Poppins" pitchFamily="2" charset="77"/>
                <a:cs typeface="Poppins" pitchFamily="2" charset="77"/>
              </a:rPr>
              <a:t>“Importer’s Knowledge”</a:t>
            </a:r>
            <a:r>
              <a:rPr lang="en-GB" sz="1600" dirty="0">
                <a:solidFill>
                  <a:srgbClr val="114433"/>
                </a:solidFill>
                <a:latin typeface="Poppins" pitchFamily="2" charset="77"/>
                <a:cs typeface="Poppins" pitchFamily="2" charset="77"/>
              </a:rPr>
              <a:t> needs to Obtain sufficient evidence that the goods qualify as originating. This may involve the exporter providing a range of supporting documentation</a:t>
            </a:r>
          </a:p>
          <a:p>
            <a:pPr lvl="0"/>
            <a:endParaRPr lang="en-GB" sz="1600" u="sng" dirty="0">
              <a:solidFill>
                <a:srgbClr val="114433"/>
              </a:solidFill>
              <a:latin typeface="Poppins" pitchFamily="2" charset="77"/>
              <a:cs typeface="Poppins" pitchFamily="2" charset="77"/>
            </a:endParaRPr>
          </a:p>
        </p:txBody>
      </p:sp>
    </p:spTree>
    <p:extLst>
      <p:ext uri="{BB962C8B-B14F-4D97-AF65-F5344CB8AC3E}">
        <p14:creationId xmlns:p14="http://schemas.microsoft.com/office/powerpoint/2010/main" val="399333392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522</Words>
  <Application>Microsoft Macintosh PowerPoint</Application>
  <PresentationFormat>Widescreen</PresentationFormat>
  <Paragraphs>50</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Poppins</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Norsk</dc:title>
  <dc:creator>Nibia Waheed</dc:creator>
  <cp:lastModifiedBy>Nibia Waheed</cp:lastModifiedBy>
  <cp:revision>44</cp:revision>
  <dcterms:created xsi:type="dcterms:W3CDTF">2020-01-10T14:17:26Z</dcterms:created>
  <dcterms:modified xsi:type="dcterms:W3CDTF">2021-01-05T16:55:00Z</dcterms:modified>
</cp:coreProperties>
</file>